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69" r:id="rId19"/>
  </p:sldIdLst>
  <p:sldSz cx="12192000" cy="6858000"/>
  <p:notesSz cx="6858000" cy="9144000"/>
  <p:defaultTextStyle>
    <a:lvl1pPr marL="0" lvl="0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1pPr>
    <a:lvl2pPr marL="457200" lvl="1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2pPr>
    <a:lvl3pPr marL="914400" lvl="2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3pPr>
    <a:lvl4pPr marL="1371600" lvl="3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4pPr>
    <a:lvl5pPr marL="1828800" lvl="4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5pPr>
    <a:lvl6pPr marL="2286000" lvl="5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6pPr>
    <a:lvl7pPr marL="2743200" lvl="6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7pPr>
    <a:lvl8pPr marL="3200400" lvl="7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8pPr>
    <a:lvl9pPr marL="3657600" lvl="8" algn="l" defTabSz="914400">
      <a:defRPr sz="1800" kern="1200">
        <a:solidFill>
          <a:schemeClr val="tx1"/>
        </a:solidFill>
        <a:latin typeface="Arial" panose="020B0604020202020204"/>
        <a:ea typeface="微软雅黑" panose="020B0503020204020204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47023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94990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/>
              <a:t>单击此处编辑母版副标题样式</a:t>
            </a:r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三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838200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4446104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内容占位符 3"/>
          <p:cNvSpPr/>
          <p:nvPr>
            <p:ph idx="10"/>
          </p:nvPr>
        </p:nvSpPr>
        <p:spPr>
          <a:xfrm>
            <a:off x="8054009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4" name="内容占位符 3"/>
          <p:cNvSpPr/>
          <p:nvPr>
            <p:ph idx="10"/>
          </p:nvPr>
        </p:nvSpPr>
        <p:spPr>
          <a:xfrm>
            <a:off x="838200" y="1690688"/>
            <a:ext cx="10515600" cy="2172811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内容占位符 3"/>
          <p:cNvSpPr/>
          <p:nvPr>
            <p:ph idx="11"/>
          </p:nvPr>
        </p:nvSpPr>
        <p:spPr>
          <a:xfrm>
            <a:off x="838200" y="3863500"/>
            <a:ext cx="10515600" cy="2241232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多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7" name="图片占位符 6"/>
          <p:cNvSpPr/>
          <p:nvPr>
            <p:ph type="pic" idx="10"/>
          </p:nvPr>
        </p:nvSpPr>
        <p:spPr>
          <a:xfrm>
            <a:off x="838200" y="1690689"/>
            <a:ext cx="5257800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8" name="图片占位符 6"/>
          <p:cNvSpPr/>
          <p:nvPr>
            <p:ph type="pic" idx="11"/>
          </p:nvPr>
        </p:nvSpPr>
        <p:spPr>
          <a:xfrm>
            <a:off x="6096001" y="1690689"/>
            <a:ext cx="5257802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9" name="图片占位符 6"/>
          <p:cNvSpPr/>
          <p:nvPr>
            <p:ph type="pic" idx="12"/>
          </p:nvPr>
        </p:nvSpPr>
        <p:spPr>
          <a:xfrm>
            <a:off x="838200" y="4029575"/>
            <a:ext cx="5257800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10" name="图片占位符 6"/>
          <p:cNvSpPr/>
          <p:nvPr>
            <p:ph type="pic" idx="13"/>
          </p:nvPr>
        </p:nvSpPr>
        <p:spPr>
          <a:xfrm>
            <a:off x="6096001" y="4029575"/>
            <a:ext cx="5257802" cy="2338886"/>
          </a:xfr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47023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94990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/>
              <a:t>单击此处编辑母版副标题样式</a:t>
            </a:r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471199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350924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对比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文本占位符 4"/>
          <p:cNvSpPr/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6" name="内容占位符 5"/>
          <p:cNvSpPr/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723106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723106"/>
            <a:ext cx="6172200" cy="5411787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文本占位符 3"/>
          <p:cNvSpPr/>
          <p:nvPr>
            <p:ph type="body" idx="2"/>
          </p:nvPr>
        </p:nvSpPr>
        <p:spPr>
          <a:xfrm>
            <a:off x="839788" y="2323306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727074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727075"/>
            <a:ext cx="6172200" cy="5403850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/>
          </a:p>
        </p:txBody>
      </p:sp>
      <p:sp>
        <p:nvSpPr>
          <p:cNvPr id="4" name="文本占位符 3"/>
          <p:cNvSpPr/>
          <p:nvPr>
            <p:ph type="body" idx="2"/>
          </p:nvPr>
        </p:nvSpPr>
        <p:spPr>
          <a:xfrm>
            <a:off x="839788" y="2327274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表格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/>
          <p:nvPr>
            <p:ph type="title"/>
          </p:nvPr>
        </p:nvSpPr>
        <p:spPr>
          <a:xfrm>
            <a:off x="839788" y="727074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文本占位符 3"/>
          <p:cNvSpPr/>
          <p:nvPr>
            <p:ph type="body" idx="2"/>
          </p:nvPr>
        </p:nvSpPr>
        <p:spPr>
          <a:xfrm>
            <a:off x="839788" y="2327274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7" name="表格占位符 6"/>
          <p:cNvSpPr/>
          <p:nvPr>
            <p:ph type="tbl" idx="10"/>
          </p:nvPr>
        </p:nvSpPr>
        <p:spPr>
          <a:xfrm>
            <a:off x="5172891" y="719137"/>
            <a:ext cx="6179322" cy="5419726"/>
          </a:xfr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三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838200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4446104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内容占位符 3"/>
          <p:cNvSpPr/>
          <p:nvPr>
            <p:ph idx="10"/>
          </p:nvPr>
        </p:nvSpPr>
        <p:spPr>
          <a:xfrm>
            <a:off x="8054009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4" name="内容占位符 3"/>
          <p:cNvSpPr/>
          <p:nvPr>
            <p:ph idx="10"/>
          </p:nvPr>
        </p:nvSpPr>
        <p:spPr>
          <a:xfrm>
            <a:off x="838200" y="1690688"/>
            <a:ext cx="10515600" cy="2172811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内容占位符 3"/>
          <p:cNvSpPr/>
          <p:nvPr>
            <p:ph idx="11"/>
          </p:nvPr>
        </p:nvSpPr>
        <p:spPr>
          <a:xfrm>
            <a:off x="838200" y="3863500"/>
            <a:ext cx="10515600" cy="2241232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多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7" name="图片占位符 6"/>
          <p:cNvSpPr/>
          <p:nvPr>
            <p:ph type="pic" idx="10"/>
          </p:nvPr>
        </p:nvSpPr>
        <p:spPr>
          <a:xfrm>
            <a:off x="838200" y="1690689"/>
            <a:ext cx="5257800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8" name="图片占位符 6"/>
          <p:cNvSpPr/>
          <p:nvPr>
            <p:ph type="pic" idx="11"/>
          </p:nvPr>
        </p:nvSpPr>
        <p:spPr>
          <a:xfrm>
            <a:off x="6096001" y="1690689"/>
            <a:ext cx="5257802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9" name="图片占位符 6"/>
          <p:cNvSpPr/>
          <p:nvPr>
            <p:ph type="pic" idx="12"/>
          </p:nvPr>
        </p:nvSpPr>
        <p:spPr>
          <a:xfrm>
            <a:off x="838200" y="4029575"/>
            <a:ext cx="5257800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10" name="图片占位符 6"/>
          <p:cNvSpPr/>
          <p:nvPr>
            <p:ph type="pic" idx="13"/>
          </p:nvPr>
        </p:nvSpPr>
        <p:spPr>
          <a:xfrm>
            <a:off x="6096001" y="4029575"/>
            <a:ext cx="5257802" cy="2338886"/>
          </a:xfr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471199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350924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对比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5" name="文本占位符 4"/>
          <p:cNvSpPr/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6" name="内容占位符 5"/>
          <p:cNvSpPr/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723106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723106"/>
            <a:ext cx="6172200" cy="5411787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  <p:sp>
        <p:nvSpPr>
          <p:cNvPr id="4" name="文本占位符 3"/>
          <p:cNvSpPr/>
          <p:nvPr>
            <p:ph type="body" idx="2"/>
          </p:nvPr>
        </p:nvSpPr>
        <p:spPr>
          <a:xfrm>
            <a:off x="839788" y="2323306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727074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727075"/>
            <a:ext cx="6172200" cy="5403850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/>
          </a:p>
        </p:txBody>
      </p:sp>
      <p:sp>
        <p:nvSpPr>
          <p:cNvPr id="4" name="文本占位符 3"/>
          <p:cNvSpPr/>
          <p:nvPr>
            <p:ph type="body" idx="2"/>
          </p:nvPr>
        </p:nvSpPr>
        <p:spPr>
          <a:xfrm>
            <a:off x="839788" y="2327274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表格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/>
          <p:nvPr>
            <p:ph type="title"/>
          </p:nvPr>
        </p:nvSpPr>
        <p:spPr>
          <a:xfrm>
            <a:off x="839788" y="727074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文本占位符 3"/>
          <p:cNvSpPr/>
          <p:nvPr>
            <p:ph type="body" idx="2"/>
          </p:nvPr>
        </p:nvSpPr>
        <p:spPr>
          <a:xfrm>
            <a:off x="839788" y="2327274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7" name="表格占位符 6"/>
          <p:cNvSpPr/>
          <p:nvPr>
            <p:ph type="tbl" idx="10"/>
          </p:nvPr>
        </p:nvSpPr>
        <p:spPr>
          <a:xfrm>
            <a:off x="5172891" y="719137"/>
            <a:ext cx="6179322" cy="5419726"/>
          </a:xfr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二级</a:t>
            </a:r>
            <a:endParaRPr lang="zh-CN"/>
          </a:p>
          <a:p>
            <a:pPr lvl="2"/>
            <a:r>
              <a:rPr lang="zh-CN"/>
              <a:t>三级</a:t>
            </a:r>
            <a:endParaRPr lang="zh-CN"/>
          </a:p>
          <a:p>
            <a:pPr lvl="3"/>
            <a:r>
              <a:rPr lang="zh-CN"/>
              <a:t>四级</a:t>
            </a:r>
            <a:endParaRPr lang="zh-CN"/>
          </a:p>
          <a:p>
            <a:pPr lvl="4"/>
            <a:r>
              <a:rPr lang="zh-CN"/>
              <a:t>五级</a:t>
            </a:r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Arial" panose="020B0604020202020204"/>
          <a:ea typeface="微软雅黑" panose="020B0503020204020204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0.jpe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1.jpe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im.qq.com/mobileqq/" TargetMode="External"/><Relationship Id="rId3" Type="http://schemas.openxmlformats.org/officeDocument/2006/relationships/hyperlink" Target="https://im.qq.com/macqq/" TargetMode="External"/><Relationship Id="rId2" Type="http://schemas.openxmlformats.org/officeDocument/2006/relationships/hyperlink" Target="https://im.qq.com/pcqq/" TargetMode="Externa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7534"/>
            <a:ext cx="12192000" cy="68505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33680" y="3102302"/>
            <a:ext cx="7661928" cy="1525823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r>
              <a:rPr lang="zh-CN" sz="4400" b="1">
                <a:solidFill>
                  <a:srgbClr val="FFFFFF"/>
                </a:solidFill>
              </a:rPr>
              <a:t>QQ群通话-线上教学操作指引</a:t>
            </a:r>
            <a:endParaRPr lang="zh-CN" sz="44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QQ群通话-远程共享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操作指引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4119662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支持多端观看屏幕共享/白板演示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4702494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场景一：电脑端观看屏幕共享演示的课件（白板演示相同）</a:t>
            </a:r>
            <a:endParaRPr lang="zh-CN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761199" y="2699002"/>
            <a:ext cx="5099448" cy="317790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23950" y="1899408"/>
            <a:ext cx="4702494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场景二：手机端观看屏幕共享演示的课件</a:t>
            </a:r>
            <a:endParaRPr lang="zh-CN"/>
          </a:p>
          <a:p>
            <a:pPr marL="0" indent="0">
              <a:buNone/>
            </a:pPr>
            <a:r>
              <a:rPr lang="zh-CN" sz="18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（白板演示相同，支持横/竖屏观看）</a:t>
            </a:r>
            <a:endParaRPr lang="zh-CN" sz="1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654228" y="2699002"/>
            <a:ext cx="1466529" cy="3177904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9245593" y="2657852"/>
            <a:ext cx="1460407" cy="31647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QQ群通话-成员管理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操作指引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5169495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多</a:t>
            </a:r>
            <a:r>
              <a:rPr lang="zh-CN" sz="2000" b="1"/>
              <a:t>端支持全员静音、单独静音/解除静音操作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4470714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1、电脑端在管理员区域，右键选择全员静音，也支持单独点击成员右侧麦克风按钮，可单独静音/解除静音</a:t>
            </a:r>
            <a:endParaRPr lang="zh-CN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281500" y="3175593"/>
            <a:ext cx="3430111" cy="26589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55828" y="1899408"/>
            <a:ext cx="4470714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2</a:t>
            </a:r>
            <a:r>
              <a:rPr lang="zh-CN"/>
              <a:t>、手机端通话界面点击右上角菜单，浮层内选择成员管理，即可全员静音/单独静音</a:t>
            </a:r>
            <a:endParaRPr lang="zh-CN"/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272456" y="2713205"/>
            <a:ext cx="1701358" cy="3503988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8860926" y="2713205"/>
            <a:ext cx="1612730" cy="3503988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8191617" y="4162758"/>
            <a:ext cx="518099" cy="259050"/>
          </a:xfrm>
          <a:prstGeom prst="rightArrow">
            <a:avLst/>
          </a:prstGeom>
          <a:solidFill>
            <a:srgbClr val="4CC2EE"/>
          </a:solidFill>
          <a:ln w="12700">
            <a:solidFill>
              <a:srgbClr val="4CC2EE"/>
            </a:solidFill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endParaRPr lang="zh-CN">
              <a:solidFill>
                <a:srgbClr val="4CC2EE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QQ群通话-课程预定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操作指引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5334864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课程预定仅支持手机端设置，可多端提醒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2538326" y="2509131"/>
            <a:ext cx="1780610" cy="3788089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13205" y="2509131"/>
            <a:ext cx="1724522" cy="3788089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460" y="2509131"/>
            <a:ext cx="1750807" cy="3788089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7152178" y="2509131"/>
            <a:ext cx="1752175" cy="3788089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9734673" y="2509131"/>
            <a:ext cx="1743473" cy="378808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6686" y="1768254"/>
            <a:ext cx="3611759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1、发起通话时，在联系人列表内点击右上角预定通话</a:t>
            </a:r>
            <a:endParaRPr lang="zh-CN"/>
          </a:p>
        </p:txBody>
      </p:sp>
      <p:sp>
        <p:nvSpPr>
          <p:cNvPr id="12" name="文本框 11"/>
          <p:cNvSpPr txBox="1"/>
          <p:nvPr/>
        </p:nvSpPr>
        <p:spPr>
          <a:xfrm>
            <a:off x="5288790" y="1768254"/>
            <a:ext cx="3611759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2</a:t>
            </a:r>
            <a:r>
              <a:rPr lang="zh-CN"/>
              <a:t>、支持设置课程题目、配图、开始和时间，支持分享课程链接</a:t>
            </a:r>
            <a:endParaRPr lang="zh-CN"/>
          </a:p>
        </p:txBody>
      </p:sp>
      <p:sp>
        <p:nvSpPr>
          <p:cNvPr id="13" name="文本框 12"/>
          <p:cNvSpPr txBox="1"/>
          <p:nvPr/>
        </p:nvSpPr>
        <p:spPr>
          <a:xfrm>
            <a:off x="9211214" y="1768254"/>
            <a:ext cx="2930049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3</a:t>
            </a:r>
            <a:r>
              <a:rPr lang="zh-CN"/>
              <a:t>、系统根据课程时间，群内全员提醒，点击即可加入</a:t>
            </a:r>
            <a:endParaRPr 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QQ群通话-录屏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操作指引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7267066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录屏功能暂时支持Mac端及手机端，Windows端正在规划中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624857" y="1945499"/>
            <a:ext cx="3720833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1、Mac端屏幕共享时，选择顶部菜单栏内录屏按钮（不支持录音）</a:t>
            </a:r>
            <a:endParaRPr lang="zh-CN"/>
          </a:p>
        </p:txBody>
      </p:sp>
      <p:sp>
        <p:nvSpPr>
          <p:cNvPr id="7" name="文本框 6"/>
          <p:cNvSpPr txBox="1"/>
          <p:nvPr/>
        </p:nvSpPr>
        <p:spPr>
          <a:xfrm>
            <a:off x="6706746" y="1945499"/>
            <a:ext cx="4920642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2</a:t>
            </a:r>
            <a:r>
              <a:rPr lang="zh-CN"/>
              <a:t>、手机端通话界面点击右上角菜单，浮层内选择录屏功能</a:t>
            </a:r>
            <a:r>
              <a:rPr lang="zh-CN" sz="18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（仅支持双人通话、不支持录音）</a:t>
            </a:r>
            <a:endParaRPr lang="zh-CN" sz="1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687880" y="2686375"/>
            <a:ext cx="5084516" cy="286058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8446143" y="2686375"/>
            <a:ext cx="1610008" cy="28605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QQ群通话-布置作业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操作指引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365" y="984250"/>
            <a:ext cx="10765790" cy="50546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>
                <a:cs typeface="+mn-ea"/>
                <a:sym typeface="+mn-ea"/>
              </a:rPr>
              <a:t>电脑端和手机端均支持</a:t>
            </a:r>
            <a:r>
              <a:rPr lang="zh-CN" sz="2000" b="1"/>
              <a:t>布置作业，手机端发起第一次作业之后，电脑端会自动显示在文件右侧</a:t>
            </a: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382" y="1489569"/>
            <a:ext cx="3720833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1、手机端</a:t>
            </a:r>
            <a:endParaRPr lang="zh-CN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53095" y="2001520"/>
            <a:ext cx="2456180" cy="445135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③、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群应用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→“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作业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”</a:t>
            </a:r>
            <a:endParaRPr lang="zh-CN" sz="1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2" name="图片 1" descr="手机作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530" y="2526665"/>
            <a:ext cx="2352675" cy="418274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9164955" y="3088005"/>
            <a:ext cx="187960" cy="4660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61365" y="2001520"/>
            <a:ext cx="2707005" cy="741045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①、点击屏幕</a:t>
            </a:r>
            <a:r>
              <a:rPr lang="zh-CN">
                <a:solidFill>
                  <a:srgbClr val="FF0000"/>
                </a:solidFill>
                <a:sym typeface="+mn-ea"/>
              </a:rPr>
              <a:t>右上角</a:t>
            </a:r>
            <a:endParaRPr lang="en-US" altLang="zh-CN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sz="1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12" name="图片 11" descr="手机作业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90" y="2526665"/>
            <a:ext cx="2312035" cy="411099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V="1">
            <a:off x="2748915" y="2842260"/>
            <a:ext cx="287655" cy="5765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82465" y="2001520"/>
            <a:ext cx="2456180" cy="445135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②、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群应用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→</a:t>
            </a:r>
            <a:r>
              <a:rPr lang="zh-CN">
                <a:solidFill>
                  <a:srgbClr val="FF0000"/>
                </a:solidFill>
                <a:sym typeface="+mn-ea"/>
              </a:rPr>
              <a:t>更多</a:t>
            </a:r>
            <a:endParaRPr lang="zh-CN" sz="1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15" name="图片 14" descr="手机作业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595" y="2526665"/>
            <a:ext cx="2324735" cy="4133215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>
            <a:off x="6960235" y="4436745"/>
            <a:ext cx="134620" cy="42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QQ群通话-批改作业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操作指引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1" name="图片 0" descr="IMG_20200131_2110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570" y="1717675"/>
            <a:ext cx="7299960" cy="4194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20570" y="814705"/>
            <a:ext cx="7139305" cy="741045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④、作业管理：</a:t>
            </a:r>
            <a:r>
              <a:rPr lang="zh-CN">
                <a:solidFill>
                  <a:srgbClr val="FF0000"/>
                </a:solidFill>
              </a:rPr>
              <a:t>可以看到提交作业的人数和人员，可就提交作业进行语音的、文字的留言点评</a:t>
            </a:r>
            <a:endParaRPr lang="zh-CN" sz="1800">
              <a:solidFill>
                <a:srgbClr val="FF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QQ群通话-常见问题FAQ</a:t>
            </a:r>
            <a:endParaRPr lang="zh-CN" sz="2400" b="1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9928" y="1383934"/>
            <a:ext cx="9366692" cy="4362942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r>
              <a:rPr lang="zh-CN" sz="18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
Q：QQ群通话提供的以上服务是否收费？
A：以上服务免费提供，可长期使用</a:t>
            </a:r>
            <a:endParaRPr lang="zh-CN" sz="1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  <a:p>
            <a:endParaRPr lang="zh-CN"/>
          </a:p>
          <a:p>
            <a:r>
              <a:rPr lang="zh-CN"/>
              <a:t>Q：群视频人数的上限是多少？
A：最多同时支持16人开启摄像头，只有1个人开启摄像头的情况下，最多支持3000人观看</a:t>
            </a:r>
            <a:endParaRPr lang="zh-CN"/>
          </a:p>
          <a:p>
            <a:r>
              <a:rPr lang="zh-CN"/>
              <a:t>
Q：群语音人数的上限是多少？
A：最多支持3000人旁听，最多支持6个人同时发言</a:t>
            </a:r>
            <a:endParaRPr lang="zh-CN"/>
          </a:p>
          <a:p>
            <a:r>
              <a:rPr lang="zh-CN"/>
              <a:t>
Q：群视频无法进入是什么原因？或进入特别慢，如何解决？
A：请下载最新QQ版本，或加入官方群反馈929080664</a:t>
            </a:r>
            <a:endParaRPr lang="zh-CN"/>
          </a:p>
          <a:p>
            <a:r>
              <a:rPr lang="zh-CN"/>
              <a:t>
Q：群视频是否支持录屏功能？
A：仅Mac端屏幕共享时支持录屏，其他端暂不支持</a:t>
            </a:r>
            <a:endParaRPr 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r>
              <a:rPr lang="zh-CN" sz="2400" b="1">
                <a:solidFill>
                  <a:srgbClr val="FFFFFF"/>
                </a:solidFill>
              </a:rPr>
              <a:t>QQ群通话-线上教学能力概览</a:t>
            </a:r>
            <a:endParaRPr lang="zh-CN" sz="2400" b="1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3928" y="1461632"/>
            <a:ext cx="10448307" cy="4479028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 marL="0" indent="0">
              <a:buNone/>
            </a:pPr>
            <a:r>
              <a:rPr lang="zh-CN" sz="2000" b="1"/>
              <a:t>基础能力</a:t>
            </a:r>
            <a:endParaRPr lang="zh-CN" sz="2000" b="1"/>
          </a:p>
          <a:p>
            <a:pPr marL="381000" indent="-381000">
              <a:buAutoNum type="arabicPeriod"/>
            </a:pPr>
            <a:r>
              <a:rPr lang="zh-CN" sz="2000"/>
              <a:t>多端支持发起和加入课程（Windows、Mac、平板、iOS、Android）；</a:t>
            </a:r>
            <a:endParaRPr lang="zh-CN" sz="2000"/>
          </a:p>
          <a:p>
            <a:pPr marL="381000" indent="-381000">
              <a:buAutoNum type="arabicPeriod"/>
            </a:pPr>
            <a:r>
              <a:rPr lang="zh-CN" sz="2000"/>
              <a:t>最多可支持</a:t>
            </a:r>
            <a:r>
              <a:rPr lang="zh-CN" sz="2000" b="1">
                <a:solidFill>
                  <a:srgbClr val="4CC2EE"/>
                </a:solidFill>
              </a:rPr>
              <a:t>3000人</a:t>
            </a:r>
            <a:r>
              <a:rPr lang="zh-CN" sz="2000"/>
              <a:t>加入观看听讲（</a:t>
            </a:r>
            <a:r>
              <a:rPr lang="zh-CN" sz="2000">
                <a:solidFill>
                  <a:srgbClr val="FF0000"/>
                </a:solidFill>
              </a:rPr>
              <a:t>仅</a:t>
            </a:r>
            <a:r>
              <a:rPr lang="zh-CN" sz="200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</a:rPr>
              <a:t>有老师开启屏幕分享演示或视频的情况下，学生最多</a:t>
            </a:r>
            <a:r>
              <a:rPr lang="en-US" altLang="zh-CN" sz="200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</a:rPr>
              <a:t>3000</a:t>
            </a:r>
            <a:r>
              <a:rPr lang="zh-CN" altLang="en-US" sz="200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</a:rPr>
              <a:t>人</a:t>
            </a:r>
            <a:r>
              <a:rPr lang="zh-CN" sz="20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）；</a:t>
            </a:r>
            <a:endParaRPr lang="zh-CN" sz="20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  <a:p>
            <a:pPr marL="381000" indent="-381000">
              <a:buAutoNum type="arabicPeriod"/>
            </a:pPr>
            <a:r>
              <a:rPr lang="zh-CN" sz="2000"/>
              <a:t>最多支持</a:t>
            </a:r>
            <a:r>
              <a:rPr lang="zh-CN" sz="2000" b="1">
                <a:solidFill>
                  <a:srgbClr val="4CC2EE"/>
                </a:solidFill>
              </a:rPr>
              <a:t>16人</a:t>
            </a:r>
            <a:r>
              <a:rPr lang="zh-CN" sz="2000"/>
              <a:t>同时开启视频画面；最多支持</a:t>
            </a:r>
            <a:r>
              <a:rPr lang="zh-CN" sz="2000" b="1">
                <a:solidFill>
                  <a:srgbClr val="4CC2EE"/>
                </a:solidFill>
              </a:rPr>
              <a:t>6人</a:t>
            </a:r>
            <a:r>
              <a:rPr lang="zh-CN" sz="2000"/>
              <a:t>同时发言；可自由开关摄像头及麦克风（</a:t>
            </a:r>
            <a:r>
              <a:rPr lang="en-US" altLang="zh-CN" sz="2000"/>
              <a:t>16</a:t>
            </a:r>
            <a:r>
              <a:rPr lang="zh-CN" altLang="en-US" sz="2000"/>
              <a:t>方会谈或交流）</a:t>
            </a:r>
            <a:endParaRPr lang="zh-CN" sz="2000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r>
              <a:rPr lang="zh-CN" sz="2000" b="1"/>
              <a:t>远程</a:t>
            </a:r>
            <a:r>
              <a:rPr lang="zh-CN" sz="2000" b="1"/>
              <a:t>共享</a:t>
            </a:r>
            <a:endParaRPr lang="zh-CN" sz="2000" b="1"/>
          </a:p>
          <a:p>
            <a:pPr marL="381000" indent="-381000">
              <a:buAutoNum type="arabicPeriod"/>
            </a:pPr>
            <a:r>
              <a:rPr lang="zh-CN" sz="2000"/>
              <a:t>电脑端支持</a:t>
            </a:r>
            <a:r>
              <a:rPr lang="zh-CN" sz="2000" b="1">
                <a:solidFill>
                  <a:srgbClr val="4CC2EE"/>
                </a:solidFill>
              </a:rPr>
              <a:t>文件演示、屏幕共享、白板演示</a:t>
            </a:r>
            <a:r>
              <a:rPr lang="zh-CN" sz="2000"/>
              <a:t>等功能；</a:t>
            </a:r>
            <a:endParaRPr lang="zh-CN" sz="2000"/>
          </a:p>
          <a:p>
            <a:pPr marL="381000" indent="-381000">
              <a:buAutoNum type="arabicPeriod"/>
            </a:pPr>
            <a:r>
              <a:rPr lang="zh-CN" sz="2000"/>
              <a:t>手机及平板端支持观看</a:t>
            </a:r>
            <a:endParaRPr lang="zh-CN" sz="2000"/>
          </a:p>
          <a:p>
            <a:pPr marL="381000" indent="-381000">
              <a:buAutoNum type="arabicPeriod"/>
            </a:pPr>
            <a:endParaRPr lang="zh-CN"/>
          </a:p>
          <a:p>
            <a:pPr marL="0" indent="0">
              <a:buNone/>
            </a:pPr>
            <a:r>
              <a:rPr lang="zh-CN" sz="2000" b="1"/>
              <a:t>成员管理</a:t>
            </a:r>
            <a:endParaRPr lang="zh-CN" sz="2000" b="1"/>
          </a:p>
          <a:p>
            <a:pPr marL="381000" indent="-381000">
              <a:buAutoNum type="arabicPeriod"/>
            </a:pPr>
            <a:r>
              <a:rPr lang="zh-CN" sz="2000"/>
              <a:t>多端支持</a:t>
            </a:r>
            <a:r>
              <a:rPr lang="zh-CN" sz="2000" b="1">
                <a:solidFill>
                  <a:srgbClr val="4CC2EE"/>
                </a:solidFill>
              </a:rPr>
              <a:t>全员静音、单独静音、邀请加入</a:t>
            </a:r>
            <a:r>
              <a:rPr lang="zh-CN" sz="2000"/>
              <a:t>等管理能力</a:t>
            </a:r>
            <a:endParaRPr lang="zh-CN" sz="2000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r>
              <a:rPr lang="zh-CN" sz="2000" b="1"/>
              <a:t>课程预定</a:t>
            </a:r>
            <a:endParaRPr lang="zh-CN" sz="2000" b="1"/>
          </a:p>
          <a:p>
            <a:pPr marL="381000" indent="-381000">
              <a:buAutoNum type="arabicPeriod"/>
            </a:pPr>
            <a:r>
              <a:rPr lang="zh-CN" sz="2000"/>
              <a:t>手机端支持</a:t>
            </a:r>
            <a:r>
              <a:rPr lang="zh-CN" sz="2000" b="1">
                <a:solidFill>
                  <a:srgbClr val="4CC2EE"/>
                </a:solidFill>
              </a:rPr>
              <a:t>预定课程、自动提醒</a:t>
            </a:r>
            <a:r>
              <a:rPr lang="zh-CN" sz="2000"/>
              <a:t>及课程链接分享加入</a:t>
            </a: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QQ群通话-使用前准备</a:t>
            </a:r>
            <a:endParaRPr lang="zh-CN" sz="2400" b="1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3448" y="1471792"/>
            <a:ext cx="10448307" cy="4479028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为确保你能体验完整通话功能，</a:t>
            </a:r>
            <a:r>
              <a:rPr lang="zh-CN" sz="2000" b="1"/>
              <a:t>请下载最新的电脑或手机端版本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0" indent="0">
              <a:buNone/>
            </a:pPr>
            <a:endParaRPr lang="zh-CN" sz="2000"/>
          </a:p>
          <a:p>
            <a:pPr marL="0" indent="0">
              <a:buNone/>
            </a:pPr>
            <a:r>
              <a:rPr lang="zh-CN" sz="2000"/>
              <a:t>PC端</a:t>
            </a:r>
            <a:endParaRPr lang="zh-CN" sz="2000"/>
          </a:p>
          <a:p>
            <a:pPr marL="0" indent="0">
              <a:buNone/>
            </a:pPr>
            <a:r>
              <a:rPr lang="zh-CN">
                <a:hlinkClick r:id="rId2"/>
              </a:rPr>
              <a:t>https://im.qq.com/pcqq/</a:t>
            </a:r>
            <a:endParaRPr lang="zh-CN"/>
          </a:p>
          <a:p>
            <a:pPr marL="0" indent="0">
              <a:buNone/>
            </a:pPr>
            <a:endParaRPr lang="zh-CN" sz="2000"/>
          </a:p>
          <a:p>
            <a:pPr marL="0" indent="0">
              <a:buNone/>
            </a:pPr>
            <a:r>
              <a:rPr lang="zh-CN" sz="2000"/>
              <a:t>Mac端</a:t>
            </a:r>
            <a:endParaRPr lang="zh-CN" sz="2000"/>
          </a:p>
          <a:p>
            <a:pPr marL="0" indent="0">
              <a:buNone/>
            </a:pPr>
            <a:r>
              <a:rPr lang="zh-CN">
                <a:hlinkClick r:id="rId3"/>
              </a:rPr>
              <a:t>https://im.qq.com/macqq/</a:t>
            </a:r>
            <a:endParaRPr lang="zh-CN"/>
          </a:p>
          <a:p>
            <a:pPr marL="0" indent="0">
              <a:buNone/>
            </a:pPr>
            <a:endParaRPr lang="zh-CN" sz="2000"/>
          </a:p>
          <a:p>
            <a:pPr marL="0" indent="0">
              <a:buNone/>
            </a:pPr>
            <a:r>
              <a:rPr lang="zh-CN" sz="2000"/>
              <a:t>手机端</a:t>
            </a:r>
            <a:endParaRPr lang="zh-CN" sz="2000"/>
          </a:p>
          <a:p>
            <a:pPr marL="0" indent="0">
              <a:buNone/>
            </a:pPr>
            <a:r>
              <a:rPr lang="zh-CN">
                <a:hlinkClick r:id="rId4"/>
              </a:rPr>
              <a:t>https://im.qq.com/mobileqq/</a:t>
            </a:r>
            <a:endParaRPr lang="zh-CN"/>
          </a:p>
          <a:p>
            <a:pPr marL="0" indent="0">
              <a:buNone/>
            </a:pPr>
            <a:r>
              <a:rPr lang="zh-CN" sz="1600"/>
              <a:t>或在各大应用市场搜索 QQ</a:t>
            </a:r>
            <a:endParaRPr lang="zh-CN" sz="1600"/>
          </a:p>
          <a:p>
            <a:pPr marL="381000" indent="-381000">
              <a:buAutoNum type="arabicPeriod"/>
            </a:pPr>
            <a:endParaRPr 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QQ群通话-线上教学基础能力</a:t>
            </a:r>
            <a:endParaRPr lang="zh-CN" sz="2400" b="1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3056195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电脑</a:t>
            </a:r>
            <a:r>
              <a:rPr lang="zh-CN" sz="2000" b="1"/>
              <a:t>端发起指引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4116224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 marL="0" indent="0">
              <a:buNone/>
            </a:pPr>
            <a:r>
              <a:rPr lang="zh-CN"/>
              <a:t>1、在对话窗口右上角选择群通话类型（</a:t>
            </a:r>
            <a:r>
              <a:rPr lang="zh-CN">
                <a:solidFill>
                  <a:srgbClr val="FF0000"/>
                </a:solidFill>
              </a:rPr>
              <a:t>选择分享屏幕</a:t>
            </a:r>
            <a:r>
              <a:rPr lang="zh-CN"/>
              <a:t>）</a:t>
            </a:r>
            <a:endParaRPr lang="zh-CN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802102" y="2671236"/>
            <a:ext cx="4167380" cy="3501144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64" y="2671236"/>
            <a:ext cx="5643596" cy="35011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95365" y="1899285"/>
            <a:ext cx="5644515" cy="427355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r>
              <a:rPr lang="zh-CN"/>
              <a:t>2、进入通话界面，可自由切换通话类型、开关麦克风或摄像头、查看已加入成员状态（</a:t>
            </a:r>
            <a:r>
              <a:rPr lang="zh-CN">
                <a:solidFill>
                  <a:srgbClr val="FF0000"/>
                </a:solidFill>
              </a:rPr>
              <a:t>可知学生到位情况</a:t>
            </a:r>
            <a:r>
              <a:rPr lang="zh-CN"/>
              <a:t>）</a:t>
            </a:r>
            <a:endParaRPr lang="zh-CN"/>
          </a:p>
        </p:txBody>
      </p:sp>
      <p:sp>
        <p:nvSpPr>
          <p:cNvPr id="10" name="右箭头 9"/>
          <p:cNvSpPr/>
          <p:nvPr/>
        </p:nvSpPr>
        <p:spPr>
          <a:xfrm>
            <a:off x="5290068" y="4162758"/>
            <a:ext cx="518099" cy="259050"/>
          </a:xfrm>
          <a:prstGeom prst="rightArrow">
            <a:avLst/>
          </a:prstGeom>
          <a:solidFill>
            <a:srgbClr val="4CC2EE"/>
          </a:solidFill>
          <a:ln w="12700">
            <a:solidFill>
              <a:srgbClr val="4CC2EE"/>
            </a:solidFill>
            <a:prstDash val="solid"/>
          </a:ln>
        </p:spPr>
        <p:txBody>
          <a:bodyPr/>
          <a:lstStyle/>
          <a:p>
            <a:endParaRPr lang="zh-CN">
              <a:solidFill>
                <a:srgbClr val="4CC2E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QQ群通话-线上教学基础功能指引</a:t>
            </a:r>
            <a:endParaRPr lang="zh-CN" sz="2400" b="1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3056195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电脑端</a:t>
            </a:r>
            <a:r>
              <a:rPr lang="zh-CN" sz="2000" b="1"/>
              <a:t>加入指引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4116224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1、群成员可点击对话窗右侧加入通话</a:t>
            </a:r>
            <a:endParaRPr lang="zh-CN"/>
          </a:p>
        </p:txBody>
      </p:sp>
      <p:sp>
        <p:nvSpPr>
          <p:cNvPr id="7" name="文本框 6"/>
          <p:cNvSpPr txBox="1"/>
          <p:nvPr/>
        </p:nvSpPr>
        <p:spPr>
          <a:xfrm>
            <a:off x="6096064" y="1899408"/>
            <a:ext cx="5343302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/>
              <a:t>2</a:t>
            </a:r>
            <a:r>
              <a:rPr lang="zh-CN"/>
              <a:t>、加入通话后，可同时观看演示界面及其他视频画面，并进行麦克风、摄像头的开关控制</a:t>
            </a:r>
            <a:endParaRPr lang="zh-CN"/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761199" y="2739905"/>
            <a:ext cx="4327085" cy="3177904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64" y="2739905"/>
            <a:ext cx="5099448" cy="3177904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5290068" y="4162758"/>
            <a:ext cx="518099" cy="259050"/>
          </a:xfrm>
          <a:prstGeom prst="rightArrow">
            <a:avLst/>
          </a:prstGeom>
          <a:solidFill>
            <a:srgbClr val="4CC2EE"/>
          </a:solidFill>
          <a:ln w="12700">
            <a:solidFill>
              <a:srgbClr val="4CC2EE"/>
            </a:solidFill>
            <a:prstDash val="solid"/>
          </a:ln>
        </p:spPr>
        <p:txBody>
          <a:bodyPr/>
          <a:lstStyle/>
          <a:p>
            <a:endParaRPr lang="zh-CN">
              <a:solidFill>
                <a:srgbClr val="4CC2E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QQ群通话-线上教学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基础功能指引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3056195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手机端发起</a:t>
            </a:r>
            <a:r>
              <a:rPr lang="zh-CN" sz="2000" b="1"/>
              <a:t>指引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2848244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/>
              <a:t>1、在对话窗口点击“+”，并选择通话类型</a:t>
            </a:r>
            <a:endParaRPr lang="zh-CN"/>
          </a:p>
        </p:txBody>
      </p:sp>
      <p:sp>
        <p:nvSpPr>
          <p:cNvPr id="7" name="文本框 6"/>
          <p:cNvSpPr txBox="1"/>
          <p:nvPr/>
        </p:nvSpPr>
        <p:spPr>
          <a:xfrm>
            <a:off x="4541766" y="1899408"/>
            <a:ext cx="2657366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/>
              <a:t>2</a:t>
            </a:r>
            <a:r>
              <a:rPr lang="zh-CN"/>
              <a:t>、可选则指定成员或直接对全员发起通话</a:t>
            </a:r>
            <a:endParaRPr lang="zh-CN"/>
          </a:p>
        </p:txBody>
      </p:sp>
      <p:sp>
        <p:nvSpPr>
          <p:cNvPr id="8" name="右箭头 7"/>
          <p:cNvSpPr/>
          <p:nvPr/>
        </p:nvSpPr>
        <p:spPr>
          <a:xfrm>
            <a:off x="3503988" y="4162758"/>
            <a:ext cx="518099" cy="259050"/>
          </a:xfrm>
          <a:prstGeom prst="rightArrow">
            <a:avLst/>
          </a:prstGeom>
          <a:solidFill>
            <a:srgbClr val="4CC2EE"/>
          </a:solidFill>
          <a:ln w="12700">
            <a:solidFill>
              <a:srgbClr val="4CC2EE"/>
            </a:solidFill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endParaRPr lang="zh-CN">
              <a:solidFill>
                <a:srgbClr val="4CC2EE"/>
              </a:solidFill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006615" y="2692482"/>
            <a:ext cx="1724522" cy="3788089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4763138" y="2692482"/>
            <a:ext cx="1738725" cy="3788089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7390010" y="4162758"/>
            <a:ext cx="518099" cy="259050"/>
          </a:xfrm>
          <a:prstGeom prst="rightArrow">
            <a:avLst/>
          </a:prstGeom>
          <a:solidFill>
            <a:srgbClr val="4CC2EE"/>
          </a:solidFill>
          <a:ln w="12700">
            <a:solidFill>
              <a:srgbClr val="4CC2EE"/>
            </a:solidFill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endParaRPr lang="zh-CN">
              <a:solidFill>
                <a:srgbClr val="4CC2EE"/>
              </a:solidFill>
            </a:endParaRPr>
          </a:p>
        </p:txBody>
      </p:sp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8683682" y="2692482"/>
            <a:ext cx="1745025" cy="378808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085354" y="1899408"/>
            <a:ext cx="3679930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/>
              <a:t>3</a:t>
            </a:r>
            <a:r>
              <a:rPr lang="zh-CN"/>
              <a:t>、点击通话界面右上角菜单，可开关摄像头、邀请或查看成员状态</a:t>
            </a:r>
            <a:endParaRPr 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QQ群通话-线上教学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基础功能指引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1199" y="1176772"/>
            <a:ext cx="3056195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手机端</a:t>
            </a:r>
            <a:r>
              <a:rPr lang="zh-CN" sz="2000" b="1"/>
              <a:t>加入指引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4116224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1、点击对话窗顶部条加入通话</a:t>
            </a:r>
            <a:endParaRPr lang="zh-CN"/>
          </a:p>
        </p:txBody>
      </p:sp>
      <p:sp>
        <p:nvSpPr>
          <p:cNvPr id="7" name="文本框 6"/>
          <p:cNvSpPr txBox="1"/>
          <p:nvPr/>
        </p:nvSpPr>
        <p:spPr>
          <a:xfrm>
            <a:off x="5277270" y="1899408"/>
            <a:ext cx="3120928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/>
              <a:t>2</a:t>
            </a:r>
            <a:r>
              <a:rPr lang="zh-CN"/>
              <a:t>、</a:t>
            </a:r>
            <a:r>
              <a:rPr lang="zh-CN" sz="18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点击通话界面右上角菜单，可开启摄像头</a:t>
            </a:r>
            <a:endParaRPr lang="zh-CN" sz="1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223" y="2617197"/>
            <a:ext cx="1789721" cy="392552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5581520" y="2617197"/>
            <a:ext cx="1799076" cy="392552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9640117" y="2617197"/>
            <a:ext cx="1824568" cy="39255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991936" y="1899408"/>
            <a:ext cx="3120928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/>
              <a:t>3</a:t>
            </a:r>
            <a:r>
              <a:rPr lang="zh-CN"/>
              <a:t>、左滑屏幕可发送文字</a:t>
            </a:r>
            <a:endParaRPr lang="zh-CN"/>
          </a:p>
        </p:txBody>
      </p:sp>
      <p:sp>
        <p:nvSpPr>
          <p:cNvPr id="12" name="右箭头 11"/>
          <p:cNvSpPr/>
          <p:nvPr/>
        </p:nvSpPr>
        <p:spPr>
          <a:xfrm>
            <a:off x="4185698" y="4162758"/>
            <a:ext cx="518099" cy="259050"/>
          </a:xfrm>
          <a:prstGeom prst="rightArrow">
            <a:avLst/>
          </a:prstGeom>
          <a:solidFill>
            <a:srgbClr val="4CC2EE"/>
          </a:solidFill>
          <a:ln w="12700">
            <a:solidFill>
              <a:srgbClr val="4CC2EE"/>
            </a:solidFill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endParaRPr lang="zh-CN">
              <a:solidFill>
                <a:srgbClr val="4CC2EE"/>
              </a:solidFill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8280517" y="4162758"/>
            <a:ext cx="518099" cy="259050"/>
          </a:xfrm>
          <a:prstGeom prst="rightArrow">
            <a:avLst/>
          </a:prstGeom>
          <a:solidFill>
            <a:srgbClr val="4CC2EE"/>
          </a:solidFill>
          <a:ln w="12700">
            <a:solidFill>
              <a:srgbClr val="4CC2EE"/>
            </a:solidFill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endParaRPr lang="zh-CN">
              <a:solidFill>
                <a:srgbClr val="4CC2E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QQ群通话-远程共享操作指引</a:t>
            </a:r>
            <a:endParaRPr lang="zh-CN" sz="2400" b="1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1199" y="1276772"/>
            <a:ext cx="6832867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屏幕共享只支持电脑端发起，其他端支持查看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4116224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 marL="0" indent="0">
              <a:buNone/>
            </a:pPr>
            <a:r>
              <a:rPr lang="zh-CN"/>
              <a:t>1、电脑端发起通话类型选择屏幕共享，或通话时切换屏幕共享</a:t>
            </a:r>
            <a:endParaRPr lang="zh-CN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958107" y="4898816"/>
            <a:ext cx="2486978" cy="127175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431409" y="2855278"/>
            <a:ext cx="1540374" cy="1761276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5864658" y="3161394"/>
            <a:ext cx="4990684" cy="27823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83144" y="1899408"/>
            <a:ext cx="4116224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 marL="0" indent="0">
              <a:buNone/>
            </a:pPr>
            <a:r>
              <a:rPr lang="zh-CN"/>
              <a:t>2</a:t>
            </a:r>
            <a:r>
              <a:rPr lang="zh-CN"/>
              <a:t>、将需要演示的文件展示在桌面即可，支持同时开启摄像头</a:t>
            </a:r>
            <a:endParaRPr 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" y="64"/>
            <a:ext cx="12192000" cy="6485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914" y="83469"/>
            <a:ext cx="5086076" cy="44298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r>
              <a:rPr lang="zh-CN" sz="2400" b="1">
                <a:solidFill>
                  <a:srgbClr val="FFFFFF"/>
                </a:solidFill>
              </a:rPr>
              <a:t>QQ群通话-远程共享</a:t>
            </a:r>
            <a:r>
              <a:rPr lang="zh-CN" sz="2400" b="1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操作指引</a:t>
            </a:r>
            <a:endParaRPr lang="zh-CN" sz="2400" b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1199" y="1276772"/>
            <a:ext cx="6832867" cy="50523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 sz="2000" b="1"/>
              <a:t>白板演示只支持电脑端发起，其他端支持查看</a:t>
            </a:r>
            <a:endParaRPr lang="zh-CN" sz="2000" b="1"/>
          </a:p>
          <a:p>
            <a:pPr marL="0" indent="0">
              <a:buNone/>
            </a:pPr>
            <a:endParaRPr lang="zh-CN" sz="2000"/>
          </a:p>
          <a:p>
            <a:pPr marL="381000" indent="-381000">
              <a:buAutoNum type="arabicPeriod"/>
            </a:pP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761199" y="1899408"/>
            <a:ext cx="4116224" cy="74087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1、电脑端发起通话类型选择白板演示，或通话时切换白板演示</a:t>
            </a:r>
            <a:endParaRPr lang="zh-CN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958107" y="4898816"/>
            <a:ext cx="2486978" cy="127175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431409" y="2855278"/>
            <a:ext cx="1540374" cy="176127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83144" y="1899408"/>
            <a:ext cx="4116224" cy="4272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indent="0">
              <a:buNone/>
            </a:pPr>
            <a:r>
              <a:rPr lang="zh-CN"/>
              <a:t>2</a:t>
            </a:r>
            <a:r>
              <a:rPr lang="zh-CN"/>
              <a:t>、白板演示支持涂鸦、文字输入等操作，支持同时开启摄像头</a:t>
            </a:r>
            <a:endParaRPr lang="zh-CN"/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5846952" y="3171616"/>
            <a:ext cx="4283244" cy="26717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1733</Words>
  <Application>WPS 演示</Application>
  <PresentationFormat/>
  <Paragraphs>172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Arial</vt:lpstr>
      <vt:lpstr>微软雅黑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xjw</cp:lastModifiedBy>
  <cp:revision>7</cp:revision>
  <dcterms:created xsi:type="dcterms:W3CDTF">2020-01-31T10:05:32Z</dcterms:created>
  <dcterms:modified xsi:type="dcterms:W3CDTF">2020-01-31T14:30:15Z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